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4"/>
  </p:sldMasterIdLst>
  <p:notesMasterIdLst>
    <p:notesMasterId r:id="rId17"/>
  </p:notesMasterIdLst>
  <p:sldIdLst>
    <p:sldId id="258" r:id="rId5"/>
    <p:sldId id="257" r:id="rId6"/>
    <p:sldId id="259" r:id="rId7"/>
    <p:sldId id="265" r:id="rId8"/>
    <p:sldId id="274" r:id="rId9"/>
    <p:sldId id="275" r:id="rId10"/>
    <p:sldId id="269" r:id="rId11"/>
    <p:sldId id="271" r:id="rId12"/>
    <p:sldId id="263" r:id="rId13"/>
    <p:sldId id="268" r:id="rId14"/>
    <p:sldId id="260" r:id="rId15"/>
    <p:sldId id="270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A60"/>
    <a:srgbClr val="D0CECE"/>
    <a:srgbClr val="FF5A5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7" autoAdjust="0"/>
    <p:restoredTop sz="71099" autoAdjust="0"/>
  </p:normalViewPr>
  <p:slideViewPr>
    <p:cSldViewPr snapToGrid="0">
      <p:cViewPr varScale="1">
        <p:scale>
          <a:sx n="75" d="100"/>
          <a:sy n="75" d="100"/>
        </p:scale>
        <p:origin x="13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22" Type="http://schemas.microsoft.com/office/2015/10/relationships/revisionInfo" Target="revisionInfo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BFC1A5-8CFF-4757-BF01-D0D84C389337}" type="datetimeFigureOut">
              <a:rPr lang="de-CH" smtClean="0"/>
              <a:t>07.06.18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36ED4-727B-42DD-A2CA-D2B97A71DF8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60530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68544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3683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20745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31115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154988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313689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614916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865114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9272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930DDF99-3E87-416C-98D8-E253041AD9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7DA8A9E4-D414-4C15-8B33-1EBE8448CE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9BC7078E-09B8-4B58-8C90-8DC51ED79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679D-9A8C-41CE-93DB-E7C63CC6B39C}" type="datetime1">
              <a:rPr lang="en-US" smtClean="0"/>
              <a:t>6/7/18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2B8CCFBF-FADB-461B-92AD-AEF382F2A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B162E21D-8BCC-4A51-B2A3-32BFE6E07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15178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8538061-6F31-4C41-B1F0-D2EEF0D08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xmlns="" id="{B9FADD8F-58D1-4453-B707-464949F937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A777A33A-8BDE-446A-98BD-DC5237D52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38923-4CAF-4895-8642-98D4D2E91734}" type="datetime1">
              <a:rPr lang="en-US" smtClean="0"/>
              <a:t>6/7/18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20E3BF6A-518A-40FD-87E0-59F8507CA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93B00368-DE61-449B-9F27-022B24439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2547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xmlns="" id="{969136E2-F84D-44DE-814A-819511AE31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xmlns="" id="{8C02058F-D33F-4A5C-B615-43729BE3BE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32B31BBC-5B51-4380-811C-7B6A0D01A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33157-3BD2-4182-816F-945976582D65}" type="datetime1">
              <a:rPr lang="en-US" smtClean="0"/>
              <a:t>6/7/18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E9F982D9-B8A5-46DE-A243-52C6278DB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B844D9F8-581C-4D2D-9816-83D30E9B1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73188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A08CF488-785F-4AB4-AC26-D00C48067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344315A0-1DAC-4D09-B19A-C9435A4413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A463C894-0569-4A3F-B240-3CCD12CE1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B2C94-4761-4ED2-B59F-B8CD7C366B66}" type="datetime1">
              <a:rPr lang="en-US" smtClean="0"/>
              <a:t>6/7/18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60EF3C84-C64B-4625-BFFB-4E228FF97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81400" y="6356350"/>
            <a:ext cx="5029200" cy="365125"/>
          </a:xfrm>
        </p:spPr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BEE33033-4018-4E68-991D-58233CAE5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99670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90B636D8-5327-4A9E-9C1F-366AFD5AB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391E3CBE-C988-4A2C-8B33-551D808DE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31C7368E-70FE-4C7E-B540-DC960533A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FA356-D04D-4117-B0D0-B836355B5026}" type="datetime1">
              <a:rPr lang="en-US" smtClean="0"/>
              <a:t>6/7/18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40CA386D-AB65-4BB0-AC42-526553BEE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36F8F0E7-25C6-4EE8-A94A-0449A506C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09388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83584F67-E20A-4809-9E02-6E8FB2886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1AA6DB4F-6C6C-4595-9EFB-F4D149CC40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xmlns="" id="{10BE2573-63A9-407C-8DD4-72EC9E7D8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AE144569-08D6-4E98-9B21-DEC745031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44E47-B45C-40D8-81A6-68F07FE79C7E}" type="datetime1">
              <a:rPr lang="en-US" smtClean="0"/>
              <a:t>6/7/18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E79B5EFD-E989-46E5-A49D-4DDA2501C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28C062CE-7BD6-482E-912F-546AF3461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02318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60415E98-FF99-4629-B7C8-121A573C3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C5A5BF34-84CA-4513-B07C-1534ED4D8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xmlns="" id="{60DA308B-12CC-4521-88BE-1CD51D5060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xmlns="" id="{DF763BCB-D1A7-40F5-8E39-08BFBD2B78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xmlns="" id="{4839D05F-7DBC-49CB-9F48-383B2AA28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xmlns="" id="{28CE3E28-D910-4ED7-B705-7E20358FB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F52F1-4741-480B-A9AF-C225A8517709}" type="datetime1">
              <a:rPr lang="en-US" smtClean="0"/>
              <a:t>6/7/18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xmlns="" id="{1C9731D5-05DA-457A-8E62-5440DDE40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xmlns="" id="{4B6E228B-6FA1-4C7E-8928-E59E790E0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18251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955418F-43D8-42E8-A33D-EF15B3435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58908958-69AC-4E7D-B209-20791D32E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0C049-9088-4F5B-A804-F38F613C9406}" type="datetime1">
              <a:rPr lang="en-US" smtClean="0"/>
              <a:t>6/7/18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F3A0EB1A-84F8-4CE3-A6B7-2F2A3AC52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745D022C-C6A4-41AF-AE5A-DB853BFEC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64461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xmlns="" id="{54CE62C5-622F-470D-8C14-0092E6C5A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CD7ED-16CD-4083-8579-8159ADFC6AE6}" type="datetime1">
              <a:rPr lang="en-US" smtClean="0"/>
              <a:t>6/7/18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xmlns="" id="{2D9E76AC-46ED-424B-905C-5CD6A19D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F4AED8EC-126E-4253-8332-028300FE5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33945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EB211B26-E820-4354-833A-69AA9009F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CB1E36F5-F9B4-49BD-A238-B6EDC14B0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6FE64B44-431D-494C-967D-64C6D6CF9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DBA6F459-0ECE-400E-A16E-8B728962F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3FCEA-973F-46E7-9F29-5C4E262C8DB9}" type="datetime1">
              <a:rPr lang="en-US" smtClean="0"/>
              <a:t>6/7/18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50DCCCF1-10CC-4FE2-A06E-8FA666BEC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FCB8DE85-3E4A-4F54-A61E-E8D3FAB82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31121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F05196E-E386-4AA7-BD3F-5A1C23454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xmlns="" id="{93D409A9-76EE-45A2-9E9F-0CEDC8AEC1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FACE83AA-F8E9-4F8A-9242-528FE479AB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768C763B-0293-4A2A-8419-46777B7BF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8614A-239F-4DB5-BC15-AF0DC47E91B0}" type="datetime1">
              <a:rPr lang="en-US" smtClean="0"/>
              <a:t>6/7/18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EFA8111E-2D35-44B6-82BF-9B22E3E11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B08DA16A-D932-4272-A653-2BC561608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95520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xmlns="" id="{2F0FA79F-60E6-45C9-B774-793992A18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EF277DBC-C474-463F-866E-5401262E9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0AD4EFCC-0D28-4132-9F1C-C0944EB5C5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242BFE-DF48-44AE-82C1-36FC829176A3}" type="datetime1">
              <a:rPr lang="en-US" smtClean="0"/>
              <a:t>6/7/18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1CF3C0F1-C281-4D3F-8D91-569DE444B7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4C0D7C70-A2CA-4953-91FF-260DB0EF00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55935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" TargetMode="External"/><Relationship Id="rId4" Type="http://schemas.openxmlformats.org/officeDocument/2006/relationships/hyperlink" Target="https://www.flaticon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microsoft.com/office/2007/relationships/hdphoto" Target="../media/hdphoto2.wdp"/><Relationship Id="rId6" Type="http://schemas.openxmlformats.org/officeDocument/2006/relationships/image" Target="../media/image12.jpeg"/><Relationship Id="rId7" Type="http://schemas.openxmlformats.org/officeDocument/2006/relationships/image" Target="../media/image13.jpeg"/><Relationship Id="rId8" Type="http://schemas.openxmlformats.org/officeDocument/2006/relationships/image" Target="../media/image14.png"/><Relationship Id="rId9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forms/d/e/1FAIpQLSd4OtjgHhR-bNpov0TNpOeCzjLxJA_8aA0OUY9xv4d1wJtGcA/viewform" TargetMode="External"/><Relationship Id="rId4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E20EB187-900F-4AF5-813B-101456D9FD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624D17C8-E9C2-48A4-AA36-D7048A6CCC4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652C17D9-226E-49BB-81B1-F81641B32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9262" y="1519882"/>
            <a:ext cx="6897171" cy="4457696"/>
          </a:xfrm>
        </p:spPr>
        <p:txBody>
          <a:bodyPr anchor="ctr">
            <a:normAutofit/>
          </a:bodyPr>
          <a:lstStyle/>
          <a:p>
            <a:pPr algn="l"/>
            <a:r>
              <a:rPr lang="en-US" sz="8000" dirty="0">
                <a:solidFill>
                  <a:srgbClr val="FFFFFF"/>
                </a:solidFill>
              </a:rPr>
              <a:t>Health Insurance Application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xmlns="" id="{0C1E8332-73BC-408D-BB86-E89C4E7242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502B23EC-4975-4FFE-924F-0CD4C5E15E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201" y="3447535"/>
            <a:ext cx="5090984" cy="2990334"/>
          </a:xfrm>
        </p:spPr>
        <p:txBody>
          <a:bodyPr anchor="ctr">
            <a:normAutofit fontScale="70000" lnSpcReduction="20000"/>
          </a:bodyPr>
          <a:lstStyle/>
          <a:p>
            <a:pPr algn="l"/>
            <a:r>
              <a:rPr lang="en-US" sz="3800" b="1" dirty="0"/>
              <a:t>Digitalization </a:t>
            </a:r>
          </a:p>
          <a:p>
            <a:pPr algn="l"/>
            <a:r>
              <a:rPr lang="en-US" sz="3800" b="1" dirty="0"/>
              <a:t>of Business Process</a:t>
            </a:r>
          </a:p>
          <a:p>
            <a:pPr algn="l"/>
            <a:endParaRPr lang="en-US" sz="3800" dirty="0"/>
          </a:p>
          <a:p>
            <a:pPr algn="l"/>
            <a:r>
              <a:rPr lang="en-US" sz="3800" dirty="0"/>
              <a:t>Florian </a:t>
            </a:r>
            <a:r>
              <a:rPr lang="en-US" sz="3800" dirty="0" err="1"/>
              <a:t>Büttiker</a:t>
            </a:r>
            <a:endParaRPr lang="en-US" sz="3800" dirty="0"/>
          </a:p>
          <a:p>
            <a:pPr algn="l"/>
            <a:r>
              <a:rPr lang="en-US" sz="3800" dirty="0"/>
              <a:t>Oliver </a:t>
            </a:r>
            <a:r>
              <a:rPr lang="en-US" sz="3800" dirty="0" err="1"/>
              <a:t>Freiermuth</a:t>
            </a:r>
            <a:endParaRPr lang="en-US" sz="3800" dirty="0"/>
          </a:p>
          <a:p>
            <a:pPr algn="l"/>
            <a:r>
              <a:rPr lang="de-CH" sz="3800" dirty="0"/>
              <a:t>Karimi </a:t>
            </a:r>
            <a:r>
              <a:rPr lang="de-CH" sz="3800" dirty="0" err="1"/>
              <a:t>Moahammad</a:t>
            </a:r>
            <a:r>
              <a:rPr lang="de-CH" sz="3800" dirty="0"/>
              <a:t> Ali</a:t>
            </a:r>
          </a:p>
          <a:p>
            <a:pPr algn="l"/>
            <a:r>
              <a:rPr lang="en-US" sz="3800" dirty="0"/>
              <a:t>Pasquale Biafora</a:t>
            </a:r>
          </a:p>
          <a:p>
            <a:pPr algn="r"/>
            <a:endParaRPr lang="en-US" sz="2800" dirty="0"/>
          </a:p>
        </p:txBody>
      </p:sp>
      <p:sp>
        <p:nvSpPr>
          <p:cNvPr id="13" name="Untertitel 2">
            <a:extLst>
              <a:ext uri="{FF2B5EF4-FFF2-40B4-BE49-F238E27FC236}">
                <a16:creationId xmlns:a16="http://schemas.microsoft.com/office/drawing/2014/main" xmlns="" id="{DF023041-55EF-4364-A66A-2C3D1302FDE5}"/>
              </a:ext>
            </a:extLst>
          </p:cNvPr>
          <p:cNvSpPr txBox="1">
            <a:spLocks/>
          </p:cNvSpPr>
          <p:nvPr/>
        </p:nvSpPr>
        <p:spPr>
          <a:xfrm>
            <a:off x="-12424" y="639460"/>
            <a:ext cx="5090984" cy="2990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CH" sz="3800" b="1" dirty="0"/>
              <a:t>Health </a:t>
            </a:r>
          </a:p>
          <a:p>
            <a:pPr algn="l"/>
            <a:r>
              <a:rPr lang="de-CH" sz="3800" b="1" dirty="0"/>
              <a:t>Insurance Application</a:t>
            </a:r>
            <a:endParaRPr lang="en-US" sz="3800" dirty="0"/>
          </a:p>
          <a:p>
            <a:pPr algn="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564680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F73FCEB7-CD02-4399-BA74-12D9191D6F7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AB45A142-4255-493C-8284-5D566C121B1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38FB9660-F42F-4313-BBC4-47C007FE484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xmlns="" id="{0DF64DDC-0174-42F9-828B-39B6F72703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0196" y="492573"/>
            <a:ext cx="5880796" cy="588079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xmlns="" id="{E1BBF9BA-5320-4A9E-BBC3-7FC6EBF69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Questions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C2D017F1-870F-4DFD-A5F5-AAA2D3ECBF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74237" y="5789576"/>
            <a:ext cx="3657600" cy="3335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fld id="{709B2C94-4761-4ED2-B59F-B8CD7C366B66}" type="datetime1">
              <a:rPr lang="en-US" sz="1600">
                <a:solidFill>
                  <a:srgbClr val="FFFFFF"/>
                </a:solidFill>
              </a:rPr>
              <a:pPr algn="ctr">
                <a:lnSpc>
                  <a:spcPct val="90000"/>
                </a:lnSpc>
                <a:spcAft>
                  <a:spcPts val="600"/>
                </a:spcAft>
              </a:pPr>
              <a:t>6/7/18</a:t>
            </a:fld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B2C8E6AC-3FBF-4F92-A034-7E6EE249A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3822" y="6356350"/>
            <a:ext cx="4615820" cy="365125"/>
          </a:xfrm>
        </p:spPr>
        <p:txBody>
          <a:bodyPr vert="horz" lIns="91440" tIns="45720" rIns="91440" bIns="45720" rtlCol="0" anchor="ctr">
            <a:normAutofit fontScale="92500"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Digitalization of Business Process| </a:t>
            </a:r>
            <a:r>
              <a:rPr lang="en-US" dirty="0" err="1">
                <a:solidFill>
                  <a:schemeClr val="bg1"/>
                </a:solidFill>
              </a:rPr>
              <a:t>Büttiker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Freiermuth</a:t>
            </a:r>
            <a:r>
              <a:rPr lang="en-US" dirty="0">
                <a:solidFill>
                  <a:schemeClr val="bg1"/>
                </a:solidFill>
              </a:rPr>
              <a:t>, Karimi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5AA1A02A-CD85-41CC-BC60-E5D6AC50F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91022" y="6356350"/>
            <a:ext cx="136277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26AF932-D1F9-4A8C-8BAC-F46EB7A41475}" type="slidenum">
              <a:rPr lang="en-US">
                <a:solidFill>
                  <a:srgbClr val="595959"/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3706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23AC064-BC96-4F32-8AE1-B2FD3875482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7E7C77BC-7138-40B1-A15B-20F57A49462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89AF0595-C349-4AC6-AD77-A34BE144D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 for your attention.</a:t>
            </a:r>
          </a:p>
        </p:txBody>
      </p:sp>
      <p:sp>
        <p:nvSpPr>
          <p:cNvPr id="9" name="Datumsplatzhalter 3">
            <a:extLst>
              <a:ext uri="{FF2B5EF4-FFF2-40B4-BE49-F238E27FC236}">
                <a16:creationId xmlns:a16="http://schemas.microsoft.com/office/drawing/2014/main" xmlns="" id="{BB825A1C-D4F5-4B5B-9E3E-1FF9B4741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6/7/18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0" name="Datumsplatzhalter 3">
            <a:extLst>
              <a:ext uri="{FF2B5EF4-FFF2-40B4-BE49-F238E27FC236}">
                <a16:creationId xmlns:a16="http://schemas.microsoft.com/office/drawing/2014/main" xmlns="" id="{7351A8E9-1DB2-45AE-958F-4C3D87BC3961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6/7/18</a:t>
            </a:fld>
            <a:endParaRPr lang="de-CH"/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xmlns="" id="{AC58B236-F944-4735-8E22-CE5FEBDE9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xmlns="" id="{D63AD24C-F81E-44F6-920B-E70D0F972AFB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11</a:t>
            </a:fld>
            <a:endParaRPr lang="de-CH" dirty="0"/>
          </a:p>
        </p:txBody>
      </p:sp>
      <p:pic>
        <p:nvPicPr>
          <p:cNvPr id="8194" name="Picture 2" descr="Bildergebnis fÃ¼r health insurance">
            <a:extLst>
              <a:ext uri="{FF2B5EF4-FFF2-40B4-BE49-F238E27FC236}">
                <a16:creationId xmlns:a16="http://schemas.microsoft.com/office/drawing/2014/main" xmlns="" id="{283B9359-446B-4705-BAC3-71E32699E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14" y="384366"/>
            <a:ext cx="11758484" cy="3919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2586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D951806D-B292-4632-9A36-5C954ACC3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Source citation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A5E11A46-36B8-4100-9971-D89C264F1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All pictures are from: </a:t>
            </a:r>
            <a:r>
              <a:rPr lang="en-US">
                <a:hlinkClick r:id="rId3"/>
              </a:rPr>
              <a:t>https://www.pexels.com/</a:t>
            </a:r>
            <a:r>
              <a:rPr lang="en-US"/>
              <a:t> </a:t>
            </a:r>
          </a:p>
          <a:p>
            <a:r>
              <a:rPr lang="en-US"/>
              <a:t>All icons are from: </a:t>
            </a:r>
            <a:r>
              <a:rPr lang="en-US">
                <a:hlinkClick r:id="rId4"/>
              </a:rPr>
              <a:t>https://www.flaticon.com/</a:t>
            </a:r>
            <a:r>
              <a:rPr lang="en-US"/>
              <a:t> </a:t>
            </a:r>
          </a:p>
        </p:txBody>
      </p:sp>
      <p:sp>
        <p:nvSpPr>
          <p:cNvPr id="13" name="Datumsplatzhalter 3">
            <a:extLst>
              <a:ext uri="{FF2B5EF4-FFF2-40B4-BE49-F238E27FC236}">
                <a16:creationId xmlns:a16="http://schemas.microsoft.com/office/drawing/2014/main" xmlns="" id="{06850E3A-E7E3-4088-932C-EFE583B8B1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6/7/18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xmlns="" id="{088E9750-0A3C-456F-9189-E4E0CEB67D61}"/>
              </a:ext>
            </a:extLst>
          </p:cNvPr>
          <p:cNvSpPr txBox="1">
            <a:spLocks/>
          </p:cNvSpPr>
          <p:nvPr/>
        </p:nvSpPr>
        <p:spPr>
          <a:xfrm>
            <a:off x="11006328" y="6508750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fld id="{926AF932-D1F9-4A8C-8BAC-F46EB7A41475}" type="slidenum">
              <a:rPr lang="en-US" smtClean="0">
                <a:solidFill>
                  <a:srgbClr val="FFFFFF"/>
                </a:solidFill>
              </a:rPr>
              <a:pPr algn="l">
                <a:spcAft>
                  <a:spcPts val="600"/>
                </a:spcAft>
              </a:pPr>
              <a:t>12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xmlns="" id="{785877E6-7C2B-47EA-9834-F4F5306AA961}"/>
              </a:ext>
            </a:extLst>
          </p:cNvPr>
          <p:cNvSpPr txBox="1">
            <a:spLocks/>
          </p:cNvSpPr>
          <p:nvPr/>
        </p:nvSpPr>
        <p:spPr>
          <a:xfrm>
            <a:off x="8144256" y="6508750"/>
            <a:ext cx="266090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6/7/18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6" name="Datumsplatzhalter 3">
            <a:extLst>
              <a:ext uri="{FF2B5EF4-FFF2-40B4-BE49-F238E27FC236}">
                <a16:creationId xmlns:a16="http://schemas.microsoft.com/office/drawing/2014/main" xmlns="" id="{9E531DFD-7BDC-46B4-8417-5C3EF43E5963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6/7/18</a:t>
            </a:fld>
            <a:endParaRPr lang="de-CH"/>
          </a:p>
        </p:txBody>
      </p:sp>
      <p:sp>
        <p:nvSpPr>
          <p:cNvPr id="17" name="Fußzeilenplatzhalter 4">
            <a:extLst>
              <a:ext uri="{FF2B5EF4-FFF2-40B4-BE49-F238E27FC236}">
                <a16:creationId xmlns:a16="http://schemas.microsoft.com/office/drawing/2014/main" xmlns="" id="{0C9C2650-CF98-4E74-AA18-650AFEECE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18" name="Foliennummernplatzhalter 5">
            <a:extLst>
              <a:ext uri="{FF2B5EF4-FFF2-40B4-BE49-F238E27FC236}">
                <a16:creationId xmlns:a16="http://schemas.microsoft.com/office/drawing/2014/main" xmlns="" id="{78478551-B35A-45AA-ACB3-1936198E8BCE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12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21469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Arrow Connector 21">
            <a:extLst>
              <a:ext uri="{FF2B5EF4-FFF2-40B4-BE49-F238E27FC236}">
                <a16:creationId xmlns:a16="http://schemas.microsoft.com/office/drawing/2014/main" xmlns="" id="{E4A809D5-3600-46D4-A466-67F2349A54F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2C079BC9-5CB5-4F49-9562-3B1D9D5D2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3673B472-AC94-4F9A-B064-5A7606F6D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sz="1800" dirty="0"/>
              <a:t>AS-IS Situation</a:t>
            </a:r>
          </a:p>
          <a:p>
            <a:r>
              <a:rPr lang="en-US" sz="1800" dirty="0"/>
              <a:t>Customer Experience</a:t>
            </a:r>
          </a:p>
          <a:p>
            <a:r>
              <a:rPr lang="en-US" sz="1800" dirty="0"/>
              <a:t>Project targets and methodology</a:t>
            </a:r>
          </a:p>
          <a:p>
            <a:r>
              <a:rPr lang="en-US" sz="1800" dirty="0"/>
              <a:t>Digitalized Process</a:t>
            </a:r>
          </a:p>
          <a:p>
            <a:r>
              <a:rPr lang="en-US" sz="1800" dirty="0"/>
              <a:t>Comparison</a:t>
            </a:r>
          </a:p>
          <a:p>
            <a:r>
              <a:rPr lang="en-US" sz="1800" dirty="0"/>
              <a:t>Demo</a:t>
            </a:r>
          </a:p>
          <a:p>
            <a:r>
              <a:rPr lang="en-US" sz="1800" dirty="0"/>
              <a:t>Questions</a:t>
            </a:r>
          </a:p>
        </p:txBody>
      </p:sp>
      <p:pic>
        <p:nvPicPr>
          <p:cNvPr id="2050" name="Picture 2" descr="Grayscale Photo of Person Holding Pen">
            <a:extLst>
              <a:ext uri="{FF2B5EF4-FFF2-40B4-BE49-F238E27FC236}">
                <a16:creationId xmlns:a16="http://schemas.microsoft.com/office/drawing/2014/main" xmlns="" id="{69E6FE86-8613-4957-ABA1-25AE910F90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6572" y="165100"/>
            <a:ext cx="6276975" cy="619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Datumsplatzhalter 3">
            <a:extLst>
              <a:ext uri="{FF2B5EF4-FFF2-40B4-BE49-F238E27FC236}">
                <a16:creationId xmlns:a16="http://schemas.microsoft.com/office/drawing/2014/main" xmlns="" id="{9A824BFD-8F1F-4C79-82BE-B96CD4057E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6/7/18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xmlns="" id="{67305A1E-64B9-4C32-BB77-D10B3B449A71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6/7/18</a:t>
            </a:fld>
            <a:endParaRPr lang="de-CH"/>
          </a:p>
        </p:txBody>
      </p: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xmlns="" id="{41578A4F-9FBB-4DE4-9F37-63BE728E7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xmlns="" id="{27051227-ED85-42A3-9C98-EF732F94FE09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66610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xmlns="" id="{06C1DA5E-3BC0-40EF-9069-287DD3D421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80" y="224358"/>
            <a:ext cx="10597748" cy="663364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xmlns="" id="{6F134CA2-B5E8-4DAE-A772-C5C39D5B5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789" y="118484"/>
            <a:ext cx="3651467" cy="1676603"/>
          </a:xfrm>
        </p:spPr>
        <p:txBody>
          <a:bodyPr anchor="t">
            <a:normAutofit/>
          </a:bodyPr>
          <a:lstStyle/>
          <a:p>
            <a:r>
              <a:rPr lang="en-US" dirty="0"/>
              <a:t>AS-IS Situation</a:t>
            </a:r>
          </a:p>
        </p:txBody>
      </p:sp>
      <p:sp>
        <p:nvSpPr>
          <p:cNvPr id="3" name="AutoShape 2" descr="Process Model_v1-6-Health Insurance Application.jpeg">
            <a:extLst>
              <a:ext uri="{FF2B5EF4-FFF2-40B4-BE49-F238E27FC236}">
                <a16:creationId xmlns:a16="http://schemas.microsoft.com/office/drawing/2014/main" xmlns="" id="{FF040366-4359-4691-934E-02A7E063C0D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5251622" cy="5251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sp>
        <p:nvSpPr>
          <p:cNvPr id="23" name="Datumsplatzhalter 3">
            <a:extLst>
              <a:ext uri="{FF2B5EF4-FFF2-40B4-BE49-F238E27FC236}">
                <a16:creationId xmlns:a16="http://schemas.microsoft.com/office/drawing/2014/main" xmlns="" id="{56D341E0-558D-44AB-BF37-49A1F2868D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6/7/18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4" name="Datumsplatzhalter 3">
            <a:extLst>
              <a:ext uri="{FF2B5EF4-FFF2-40B4-BE49-F238E27FC236}">
                <a16:creationId xmlns:a16="http://schemas.microsoft.com/office/drawing/2014/main" xmlns="" id="{2A8C9172-DAFC-4D07-8E8A-CF9710705FB0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6/7/18</a:t>
            </a:fld>
            <a:endParaRPr lang="de-CH"/>
          </a:p>
        </p:txBody>
      </p:sp>
      <p:sp>
        <p:nvSpPr>
          <p:cNvPr id="25" name="Fußzeilenplatzhalter 4">
            <a:extLst>
              <a:ext uri="{FF2B5EF4-FFF2-40B4-BE49-F238E27FC236}">
                <a16:creationId xmlns:a16="http://schemas.microsoft.com/office/drawing/2014/main" xmlns="" id="{EC05F565-A6A5-4A5F-A539-484286119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6" name="Foliennummernplatzhalter 5">
            <a:extLst>
              <a:ext uri="{FF2B5EF4-FFF2-40B4-BE49-F238E27FC236}">
                <a16:creationId xmlns:a16="http://schemas.microsoft.com/office/drawing/2014/main" xmlns="" id="{8F30BBAB-EA2F-44AC-8DFF-033F814F95D8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3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26018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BCEF8E13-3EA2-42A4-907D-727BAE076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Customer Experience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xmlns="" id="{5B3EE73C-AA36-41BA-BE71-269B15C1610C}"/>
              </a:ext>
            </a:extLst>
          </p:cNvPr>
          <p:cNvSpPr/>
          <p:nvPr>
            <p:extLst/>
          </p:nvPr>
        </p:nvSpPr>
        <p:spPr>
          <a:xfrm>
            <a:off x="7240045" y="3604122"/>
            <a:ext cx="2943616" cy="259626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Very slow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Paper based and expensive process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Many mistakes (decision table is applied manually)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Office hours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300" dirty="0"/>
          </a:p>
        </p:txBody>
      </p:sp>
      <p:sp>
        <p:nvSpPr>
          <p:cNvPr id="3" name="AutoShape 2" descr="Happy free icon">
            <a:extLst>
              <a:ext uri="{FF2B5EF4-FFF2-40B4-BE49-F238E27FC236}">
                <a16:creationId xmlns:a16="http://schemas.microsoft.com/office/drawing/2014/main" xmlns="" id="{13D95A93-9F07-4461-A9A6-9864A925B3D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xmlns="" id="{6C76ACBE-CD1B-4842-8CA0-157A5D628D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710" y="1746421"/>
            <a:ext cx="1530179" cy="153017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xmlns="" id="{A5AB8EF2-FD9B-415A-9487-76D543ED3A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400" y="1746600"/>
            <a:ext cx="1530000" cy="1530000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xmlns="" id="{BDCA2E6D-891F-439B-AFFF-D62853AE5F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911" y="1746600"/>
            <a:ext cx="1530000" cy="1530000"/>
          </a:xfrm>
          <a:prstGeom prst="rect">
            <a:avLst/>
          </a:prstGeom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xmlns="" id="{475629FC-128B-4384-8DB2-0DEDF7347B1C}"/>
              </a:ext>
            </a:extLst>
          </p:cNvPr>
          <p:cNvSpPr/>
          <p:nvPr>
            <p:extLst/>
          </p:nvPr>
        </p:nvSpPr>
        <p:spPr>
          <a:xfrm>
            <a:off x="4058433" y="3604122"/>
            <a:ext cx="2868459" cy="259626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Only offline communication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No traceability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Misunderstanding could lead to call back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xmlns="" id="{863FE478-8AD0-4290-AB05-C72BE96BCD2A}"/>
              </a:ext>
            </a:extLst>
          </p:cNvPr>
          <p:cNvSpPr/>
          <p:nvPr>
            <p:extLst/>
          </p:nvPr>
        </p:nvSpPr>
        <p:spPr>
          <a:xfrm>
            <a:off x="838200" y="3604122"/>
            <a:ext cx="2815181" cy="259626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Individual consultancy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Personal Interaction</a:t>
            </a: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xmlns="" id="{27704226-3C7F-4F0C-ADBA-A3EBE4A2A3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6/7/18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Datumsplatzhalter 3">
            <a:extLst>
              <a:ext uri="{FF2B5EF4-FFF2-40B4-BE49-F238E27FC236}">
                <a16:creationId xmlns:a16="http://schemas.microsoft.com/office/drawing/2014/main" xmlns="" id="{2FEA58E3-E6D6-4599-AD88-068ABCE1084C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6/7/18</a:t>
            </a:fld>
            <a:endParaRPr lang="de-CH"/>
          </a:p>
        </p:txBody>
      </p:sp>
      <p:sp>
        <p:nvSpPr>
          <p:cNvPr id="21" name="Fußzeilenplatzhalter 4">
            <a:extLst>
              <a:ext uri="{FF2B5EF4-FFF2-40B4-BE49-F238E27FC236}">
                <a16:creationId xmlns:a16="http://schemas.microsoft.com/office/drawing/2014/main" xmlns="" id="{95608E2A-94F7-419D-BD10-7789CE944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2" name="Foliennummernplatzhalter 5">
            <a:extLst>
              <a:ext uri="{FF2B5EF4-FFF2-40B4-BE49-F238E27FC236}">
                <a16:creationId xmlns:a16="http://schemas.microsoft.com/office/drawing/2014/main" xmlns="" id="{CEC50159-2EEF-46CB-A847-E082847853B4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62118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BCEF8E13-3EA2-42A4-907D-727BAE076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Target - Driver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change</a:t>
            </a:r>
            <a:endParaRPr lang="de-CH" dirty="0"/>
          </a:p>
        </p:txBody>
      </p:sp>
      <p:sp>
        <p:nvSpPr>
          <p:cNvPr id="3" name="AutoShape 2" descr="Happy free icon">
            <a:extLst>
              <a:ext uri="{FF2B5EF4-FFF2-40B4-BE49-F238E27FC236}">
                <a16:creationId xmlns:a16="http://schemas.microsoft.com/office/drawing/2014/main" xmlns="" id="{13D95A93-9F07-4461-A9A6-9864A925B3D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xmlns="" id="{863FE478-8AD0-4290-AB05-C72BE96BCD2A}"/>
              </a:ext>
            </a:extLst>
          </p:cNvPr>
          <p:cNvSpPr/>
          <p:nvPr>
            <p:extLst/>
          </p:nvPr>
        </p:nvSpPr>
        <p:spPr>
          <a:xfrm>
            <a:off x="838200" y="1690687"/>
            <a:ext cx="8203504" cy="439696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Be the fastest insurer from application to contract subscription for preferred customers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Define clear rules for the application procedure and premium calculation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Increase scalability and flexibility of the process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Free up time for employees to analyze critical customer applications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Reduce cost for printing and post office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Maintain critical decisions with personal interaction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Reduce incomplete applications</a:t>
            </a: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xmlns="" id="{27704226-3C7F-4F0C-ADBA-A3EBE4A2A3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6/7/18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Datumsplatzhalter 3">
            <a:extLst>
              <a:ext uri="{FF2B5EF4-FFF2-40B4-BE49-F238E27FC236}">
                <a16:creationId xmlns:a16="http://schemas.microsoft.com/office/drawing/2014/main" xmlns="" id="{2FEA58E3-E6D6-4599-AD88-068ABCE1084C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6/7/18</a:t>
            </a:fld>
            <a:endParaRPr lang="de-CH"/>
          </a:p>
        </p:txBody>
      </p:sp>
      <p:sp>
        <p:nvSpPr>
          <p:cNvPr id="21" name="Fußzeilenplatzhalter 4">
            <a:extLst>
              <a:ext uri="{FF2B5EF4-FFF2-40B4-BE49-F238E27FC236}">
                <a16:creationId xmlns:a16="http://schemas.microsoft.com/office/drawing/2014/main" xmlns="" id="{95608E2A-94F7-419D-BD10-7789CE944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2" name="Foliennummernplatzhalter 5">
            <a:extLst>
              <a:ext uri="{FF2B5EF4-FFF2-40B4-BE49-F238E27FC236}">
                <a16:creationId xmlns:a16="http://schemas.microsoft.com/office/drawing/2014/main" xmlns="" id="{CEC50159-2EEF-46CB-A847-E082847853B4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69864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3FCA6CE-5FED-4CEA-9027-A488F2D4B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Way to target - Project Methodology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xmlns="" id="{D0A795EA-0FED-48A2-AAAC-2D1D578D938A}"/>
              </a:ext>
            </a:extLst>
          </p:cNvPr>
          <p:cNvSpPr txBox="1"/>
          <p:nvPr/>
        </p:nvSpPr>
        <p:spPr>
          <a:xfrm>
            <a:off x="539125" y="1548631"/>
            <a:ext cx="555687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First steps to understand the problem: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AS-IS high level process definition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User journey (pain points)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Project targets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Rough TO-BE Process modelling</a:t>
            </a:r>
          </a:p>
          <a:p>
            <a:endParaRPr lang="en-GB" sz="2400" dirty="0"/>
          </a:p>
          <a:p>
            <a:r>
              <a:rPr lang="en-GB" sz="2400" dirty="0"/>
              <a:t>Scrum cycles: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Create customer interfaces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Automate decision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Integrate database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Integrate E-Mail services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/>
              <a:t>Automated premium calculation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xmlns="" id="{87E923C8-6BA8-4066-A4D0-C07186CA1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1015" y="3758902"/>
            <a:ext cx="5819170" cy="250432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xmlns="" id="{A1781EE3-A965-45CF-8AFD-B0DACC660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9649" y="1418045"/>
            <a:ext cx="4670536" cy="2106407"/>
          </a:xfrm>
          <a:prstGeom prst="rect">
            <a:avLst/>
          </a:prstGeom>
        </p:spPr>
      </p:pic>
      <p:sp>
        <p:nvSpPr>
          <p:cNvPr id="12" name="Datumsplatzhalter 3">
            <a:extLst>
              <a:ext uri="{FF2B5EF4-FFF2-40B4-BE49-F238E27FC236}">
                <a16:creationId xmlns:a16="http://schemas.microsoft.com/office/drawing/2014/main" xmlns="" id="{27704226-3C7F-4F0C-ADBA-A3EBE4A2A3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6/7/18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Datumsplatzhalter 3">
            <a:extLst>
              <a:ext uri="{FF2B5EF4-FFF2-40B4-BE49-F238E27FC236}">
                <a16:creationId xmlns:a16="http://schemas.microsoft.com/office/drawing/2014/main" xmlns="" id="{2FEA58E3-E6D6-4599-AD88-068ABCE1084C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6/7/18</a:t>
            </a:fld>
            <a:endParaRPr lang="de-CH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xmlns="" id="{95608E2A-94F7-419D-BD10-7789CE944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15" name="Foliennummernplatzhalter 5">
            <a:extLst>
              <a:ext uri="{FF2B5EF4-FFF2-40B4-BE49-F238E27FC236}">
                <a16:creationId xmlns:a16="http://schemas.microsoft.com/office/drawing/2014/main" xmlns="" id="{CEC50159-2EEF-46CB-A847-E082847853B4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792678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xmlns="" id="{1B939B66-D5DC-4991-B406-F875531F9B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50" b="7315"/>
          <a:stretch/>
        </p:blipFill>
        <p:spPr>
          <a:xfrm>
            <a:off x="376498" y="365125"/>
            <a:ext cx="10373879" cy="603044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xmlns="" id="{4505D57B-E0FF-486D-867A-95C99FBD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Digitalized Process</a:t>
            </a: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xmlns="" id="{F144A121-F8B8-4842-A881-9F8E084BE3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6/7/18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Datumsplatzhalter 3">
            <a:extLst>
              <a:ext uri="{FF2B5EF4-FFF2-40B4-BE49-F238E27FC236}">
                <a16:creationId xmlns:a16="http://schemas.microsoft.com/office/drawing/2014/main" xmlns="" id="{A1BB7E00-C0D9-4446-8FA1-12257C0A0091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6/7/18</a:t>
            </a:fld>
            <a:endParaRPr lang="de-CH"/>
          </a:p>
        </p:txBody>
      </p:sp>
      <p:sp>
        <p:nvSpPr>
          <p:cNvPr id="21" name="Fußzeilenplatzhalter 4">
            <a:extLst>
              <a:ext uri="{FF2B5EF4-FFF2-40B4-BE49-F238E27FC236}">
                <a16:creationId xmlns:a16="http://schemas.microsoft.com/office/drawing/2014/main" xmlns="" id="{DFBC3D5B-7217-453F-BB3D-22283A8E3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2" name="Foliennummernplatzhalter 5">
            <a:extLst>
              <a:ext uri="{FF2B5EF4-FFF2-40B4-BE49-F238E27FC236}">
                <a16:creationId xmlns:a16="http://schemas.microsoft.com/office/drawing/2014/main" xmlns="" id="{8ADB0024-8B84-47E8-9394-91DD983F3E38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7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4782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4505D57B-E0FF-486D-867A-95C99FBD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xmlns="" id="{B4FFB00A-2AF9-43AB-9965-BA24191EF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197" y="2092326"/>
            <a:ext cx="1145667" cy="92392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xmlns="" id="{0DD22C33-BE40-4939-A595-F0B30298BA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4302" y="239728"/>
            <a:ext cx="6502832" cy="6116621"/>
          </a:xfrm>
          <a:prstGeom prst="flowChartPunchedCard">
            <a:avLst/>
          </a:prstGeom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xmlns="" id="{EC9E475A-BF23-4BB1-811C-CEE2588AEB85}"/>
              </a:ext>
            </a:extLst>
          </p:cNvPr>
          <p:cNvSpPr/>
          <p:nvPr>
            <p:extLst/>
          </p:nvPr>
        </p:nvSpPr>
        <p:spPr>
          <a:xfrm>
            <a:off x="254866" y="1454857"/>
            <a:ext cx="5179436" cy="490149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Full automated "happy path" of the process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Process is flexible and scalable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Fully electronic process without any paper based documents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Personal interaction in difficult situations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No media breaks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Elimination of unnecessary tasks (e.g. data check)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Online-Process (24/7)</a:t>
            </a:r>
          </a:p>
        </p:txBody>
      </p:sp>
      <p:sp>
        <p:nvSpPr>
          <p:cNvPr id="18" name="AutoShape 2" descr="Bildergebnis fÃ¼r google sheet">
            <a:extLst>
              <a:ext uri="{FF2B5EF4-FFF2-40B4-BE49-F238E27FC236}">
                <a16:creationId xmlns:a16="http://schemas.microsoft.com/office/drawing/2014/main" xmlns="" id="{355A50F5-6E27-4EA2-BE24-A5008E38EFE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5126" name="Picture 6" descr="Bildergebnis fÃ¼r google sheet">
            <a:extLst>
              <a:ext uri="{FF2B5EF4-FFF2-40B4-BE49-F238E27FC236}">
                <a16:creationId xmlns:a16="http://schemas.microsoft.com/office/drawing/2014/main" xmlns="" id="{7574A9DF-BF75-4552-B731-807E59F6D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700" y="5465139"/>
            <a:ext cx="929030" cy="87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Bildergebnis fÃ¼r 24 7">
            <a:extLst>
              <a:ext uri="{FF2B5EF4-FFF2-40B4-BE49-F238E27FC236}">
                <a16:creationId xmlns:a16="http://schemas.microsoft.com/office/drawing/2014/main" xmlns="" id="{22487A04-D03A-47A9-B0BB-372282200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7120" y="5465139"/>
            <a:ext cx="1001417" cy="87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xmlns="" id="{35B87756-56AD-4220-AAF3-95AD30D6177E}"/>
              </a:ext>
            </a:extLst>
          </p:cNvPr>
          <p:cNvGrpSpPr/>
          <p:nvPr/>
        </p:nvGrpSpPr>
        <p:grpSpPr>
          <a:xfrm>
            <a:off x="3413990" y="5465139"/>
            <a:ext cx="1048413" cy="878400"/>
            <a:chOff x="3571279" y="3667478"/>
            <a:chExt cx="1048413" cy="878400"/>
          </a:xfrm>
        </p:grpSpPr>
        <p:pic>
          <p:nvPicPr>
            <p:cNvPr id="20" name="Grafik 19">
              <a:extLst>
                <a:ext uri="{FF2B5EF4-FFF2-40B4-BE49-F238E27FC236}">
                  <a16:creationId xmlns:a16="http://schemas.microsoft.com/office/drawing/2014/main" xmlns="" id="{04EC79DF-E9B1-4D98-B132-E278FC3275F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571279" y="3667478"/>
              <a:ext cx="1048413" cy="878400"/>
            </a:xfrm>
            <a:prstGeom prst="rect">
              <a:avLst/>
            </a:prstGeom>
          </p:spPr>
        </p:pic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xmlns="" id="{42743104-5CB0-4E71-A63C-ADEA7E47EFA2}"/>
                </a:ext>
              </a:extLst>
            </p:cNvPr>
            <p:cNvCxnSpPr/>
            <p:nvPr/>
          </p:nvCxnSpPr>
          <p:spPr>
            <a:xfrm flipH="1">
              <a:off x="3644167" y="3807885"/>
              <a:ext cx="876756" cy="66675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Gerader Verbinder 25">
              <a:extLst>
                <a:ext uri="{FF2B5EF4-FFF2-40B4-BE49-F238E27FC236}">
                  <a16:creationId xmlns:a16="http://schemas.microsoft.com/office/drawing/2014/main" xmlns="" id="{6D657D7E-75C3-4FE8-97CC-C0741C85D626}"/>
                </a:ext>
              </a:extLst>
            </p:cNvPr>
            <p:cNvCxnSpPr>
              <a:cxnSpLocks/>
            </p:cNvCxnSpPr>
            <p:nvPr/>
          </p:nvCxnSpPr>
          <p:spPr>
            <a:xfrm>
              <a:off x="3661451" y="3807885"/>
              <a:ext cx="849579" cy="68826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7" name="Grafik 26">
            <a:extLst>
              <a:ext uri="{FF2B5EF4-FFF2-40B4-BE49-F238E27FC236}">
                <a16:creationId xmlns:a16="http://schemas.microsoft.com/office/drawing/2014/main" xmlns="" id="{DC46628D-054C-4655-B855-5FFB6FD7841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0567" y="5465139"/>
            <a:ext cx="984133" cy="878400"/>
          </a:xfrm>
          <a:prstGeom prst="rect">
            <a:avLst/>
          </a:prstGeom>
        </p:spPr>
      </p:pic>
      <p:sp>
        <p:nvSpPr>
          <p:cNvPr id="40" name="Datumsplatzhalter 3">
            <a:extLst>
              <a:ext uri="{FF2B5EF4-FFF2-40B4-BE49-F238E27FC236}">
                <a16:creationId xmlns:a16="http://schemas.microsoft.com/office/drawing/2014/main" xmlns="" id="{DCCD498B-B8FC-4845-A45E-6C071B523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6/7/18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1" name="Datumsplatzhalter 3">
            <a:extLst>
              <a:ext uri="{FF2B5EF4-FFF2-40B4-BE49-F238E27FC236}">
                <a16:creationId xmlns:a16="http://schemas.microsoft.com/office/drawing/2014/main" xmlns="" id="{B0D91C76-A11D-415D-BA09-12CEA9C47E14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6/7/18</a:t>
            </a:fld>
            <a:endParaRPr lang="de-CH"/>
          </a:p>
        </p:txBody>
      </p:sp>
      <p:sp>
        <p:nvSpPr>
          <p:cNvPr id="42" name="Fußzeilenplatzhalter 4">
            <a:extLst>
              <a:ext uri="{FF2B5EF4-FFF2-40B4-BE49-F238E27FC236}">
                <a16:creationId xmlns:a16="http://schemas.microsoft.com/office/drawing/2014/main" xmlns="" id="{FCEA443A-EADC-436C-B3B4-52E0BD927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43" name="Foliennummernplatzhalter 5">
            <a:extLst>
              <a:ext uri="{FF2B5EF4-FFF2-40B4-BE49-F238E27FC236}">
                <a16:creationId xmlns:a16="http://schemas.microsoft.com/office/drawing/2014/main" xmlns="" id="{7F45653F-8C89-430D-AEF8-E7AF6B62E5B3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8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1079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E0F038B-9A50-41C5-9F00-1A6B9FED7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Demo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xmlns="" id="{C4A5CCC1-1FAF-446E-922F-DA442BDEA06E}"/>
              </a:ext>
            </a:extLst>
          </p:cNvPr>
          <p:cNvSpPr txBox="1"/>
          <p:nvPr/>
        </p:nvSpPr>
        <p:spPr>
          <a:xfrm rot="16200000">
            <a:off x="9315372" y="1782841"/>
            <a:ext cx="52131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/>
              <a:t>Picture source: Own Illustration</a:t>
            </a:r>
          </a:p>
        </p:txBody>
      </p:sp>
      <p:pic>
        <p:nvPicPr>
          <p:cNvPr id="7170" name="Picture 2" descr="Bildergebnis fÃ¼r health insurance">
            <a:hlinkClick r:id="rId3"/>
            <a:extLst>
              <a:ext uri="{FF2B5EF4-FFF2-40B4-BE49-F238E27FC236}">
                <a16:creationId xmlns:a16="http://schemas.microsoft.com/office/drawing/2014/main" xmlns="" id="{414672D0-1545-428A-AEE4-684DB018EF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053" y="1312605"/>
            <a:ext cx="7418471" cy="4951760"/>
          </a:xfrm>
          <a:prstGeom prst="flowChartAlternateProcess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Datumsplatzhalter 3">
            <a:extLst>
              <a:ext uri="{FF2B5EF4-FFF2-40B4-BE49-F238E27FC236}">
                <a16:creationId xmlns:a16="http://schemas.microsoft.com/office/drawing/2014/main" xmlns="" id="{4EC57B3B-8033-4522-B82C-2935EFC50C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6/7/18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xmlns="" id="{5E3A1937-7777-464C-9137-888277C75250}"/>
              </a:ext>
            </a:extLst>
          </p:cNvPr>
          <p:cNvSpPr txBox="1">
            <a:spLocks/>
          </p:cNvSpPr>
          <p:nvPr/>
        </p:nvSpPr>
        <p:spPr>
          <a:xfrm>
            <a:off x="11006328" y="6508750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fld id="{926AF932-D1F9-4A8C-8BAC-F46EB7A41475}" type="slidenum">
              <a:rPr lang="en-US" smtClean="0">
                <a:solidFill>
                  <a:srgbClr val="FFFFFF"/>
                </a:solidFill>
              </a:rPr>
              <a:pPr algn="l">
                <a:spcAft>
                  <a:spcPts val="600"/>
                </a:spcAft>
              </a:pPr>
              <a:t>9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8" name="Datumsplatzhalter 3">
            <a:extLst>
              <a:ext uri="{FF2B5EF4-FFF2-40B4-BE49-F238E27FC236}">
                <a16:creationId xmlns:a16="http://schemas.microsoft.com/office/drawing/2014/main" xmlns="" id="{05EFFED6-6FF1-4ABC-B04D-E88F2C3F46C0}"/>
              </a:ext>
            </a:extLst>
          </p:cNvPr>
          <p:cNvSpPr txBox="1">
            <a:spLocks/>
          </p:cNvSpPr>
          <p:nvPr/>
        </p:nvSpPr>
        <p:spPr>
          <a:xfrm>
            <a:off x="8144256" y="6508750"/>
            <a:ext cx="266090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6/7/18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xmlns="" id="{2C371AB8-AF33-449C-86F3-F0169F601DAC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6/7/18</a:t>
            </a:fld>
            <a:endParaRPr lang="de-CH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xmlns="" id="{80175266-A5CF-444B-828C-625F6C511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xmlns="" id="{5B7110E6-DD4F-4CF5-9D6E-BF7075D0A0E4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9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924356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D2254CCB744824F87EFEBF8C4ED887E" ma:contentTypeVersion="4" ma:contentTypeDescription="Ein neues Dokument erstellen." ma:contentTypeScope="" ma:versionID="9d27923f5eaeaaf5477876ff89daa518">
  <xsd:schema xmlns:xsd="http://www.w3.org/2001/XMLSchema" xmlns:xs="http://www.w3.org/2001/XMLSchema" xmlns:p="http://schemas.microsoft.com/office/2006/metadata/properties" xmlns:ns2="608e1d31-a98a-4975-929a-fec92fa04e11" xmlns:ns3="c4faaa93-df0e-4aa3-9eb5-f5bec566f0cb" targetNamespace="http://schemas.microsoft.com/office/2006/metadata/properties" ma:root="true" ma:fieldsID="a0db155234938e512905e6dbc78795f0" ns2:_="" ns3:_="">
    <xsd:import namespace="608e1d31-a98a-4975-929a-fec92fa04e11"/>
    <xsd:import namespace="c4faaa93-df0e-4aa3-9eb5-f5bec566f0cb"/>
    <xsd:element name="properties">
      <xsd:complexType>
        <xsd:sequence>
          <xsd:element name="documentManagement">
            <xsd:complexType>
              <xsd:all>
                <xsd:element ref="ns2:h0634c7ff1754dc1a2b3e316a0f76f26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8e1d31-a98a-4975-929a-fec92fa04e11" elementFormDefault="qualified">
    <xsd:import namespace="http://schemas.microsoft.com/office/2006/documentManagement/types"/>
    <xsd:import namespace="http://schemas.microsoft.com/office/infopath/2007/PartnerControls"/>
    <xsd:element name="h0634c7ff1754dc1a2b3e316a0f76f26" ma:index="9" nillable="true" ma:taxonomy="true" ma:internalName="h0634c7ff1754dc1a2b3e316a0f76f26" ma:taxonomyFieldName="Dokumententyp" ma:displayName="Dokumententyp" ma:default="" ma:fieldId="{10634c7f-f175-4dc1-a2b3-e316a0f76f26}" ma:sspId="de049ac6-cdb5-4ccd-b380-fcbce620849a" ma:termSetId="2e167bbd-440c-48c6-85d8-c607a3334d80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faaa93-df0e-4aa3-9eb5-f5bec566f0cb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iespalte &quot;Alle abfangen&quot;" ma:hidden="true" ma:list="{a0b2b447-47bb-4d0a-b214-9415eaeff963}" ma:internalName="TaxCatchAll" ma:showField="CatchAllData" ma:web="c3ed693d-8c25-4a51-b1cc-1c64ac9889d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h0634c7ff1754dc1a2b3e316a0f76f26 xmlns="608e1d31-a98a-4975-929a-fec92fa04e11">
      <Terms xmlns="http://schemas.microsoft.com/office/infopath/2007/PartnerControls"/>
    </h0634c7ff1754dc1a2b3e316a0f76f26>
    <TaxCatchAll xmlns="c4faaa93-df0e-4aa3-9eb5-f5bec566f0cb"/>
  </documentManagement>
</p:properties>
</file>

<file path=customXml/itemProps1.xml><?xml version="1.0" encoding="utf-8"?>
<ds:datastoreItem xmlns:ds="http://schemas.openxmlformats.org/officeDocument/2006/customXml" ds:itemID="{F7D13BDA-403E-42E4-896C-0554A1284BB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64D295F-3810-4336-90A3-3CFEE947D81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08e1d31-a98a-4975-929a-fec92fa04e11"/>
    <ds:schemaRef ds:uri="c4faaa93-df0e-4aa3-9eb5-f5bec566f0c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C6FA611-486C-4EF7-AF13-5005B7356873}">
  <ds:schemaRefs>
    <ds:schemaRef ds:uri="608e1d31-a98a-4975-929a-fec92fa04e11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c4faaa93-df0e-4aa3-9eb5-f5bec566f0cb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433</Words>
  <Application>Microsoft Macintosh PowerPoint</Application>
  <PresentationFormat>Breitbild</PresentationFormat>
  <Paragraphs>122</Paragraphs>
  <Slides>12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Arial</vt:lpstr>
      <vt:lpstr>Office</vt:lpstr>
      <vt:lpstr>Health Insurance Application</vt:lpstr>
      <vt:lpstr>Agenda</vt:lpstr>
      <vt:lpstr>AS-IS Situation</vt:lpstr>
      <vt:lpstr>Customer Experience</vt:lpstr>
      <vt:lpstr>Target - Driver for change</vt:lpstr>
      <vt:lpstr>Way to target - Project Methodology</vt:lpstr>
      <vt:lpstr>Digitalized Process</vt:lpstr>
      <vt:lpstr>Comparison</vt:lpstr>
      <vt:lpstr>Demo</vt:lpstr>
      <vt:lpstr>Questions</vt:lpstr>
      <vt:lpstr>Thank you for your attention.</vt:lpstr>
      <vt:lpstr>Source citation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Digitalization of Business Process</dc:title>
  <dc:creator>pasquale.biafora@students.fhnw.ch</dc:creator>
  <cp:lastModifiedBy>Pasquale Biafora</cp:lastModifiedBy>
  <cp:revision>40</cp:revision>
  <dcterms:created xsi:type="dcterms:W3CDTF">2018-06-04T16:51:22Z</dcterms:created>
  <dcterms:modified xsi:type="dcterms:W3CDTF">2018-06-07T09:17:26Z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0x0101000D2254CCB744824F87EFEBF8C4ED887E</vt:lpwstr>
  </property>
  <property fmtid="{D5CDD505-2E9C-101B-9397-08002B2CF9AE}" pid="3" name="Dokumententyp">
    <vt:lpwstr/>
  </property>
</Properties>
</file>

<file path=docProps/thumbnail.jpeg>
</file>